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61" r:id="rId2"/>
    <p:sldId id="313" r:id="rId3"/>
    <p:sldId id="314" r:id="rId4"/>
    <p:sldId id="315" r:id="rId5"/>
    <p:sldId id="316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297" r:id="rId24"/>
    <p:sldId id="298" r:id="rId25"/>
    <p:sldId id="299" r:id="rId26"/>
    <p:sldId id="300" r:id="rId27"/>
    <p:sldId id="301" r:id="rId28"/>
    <p:sldId id="303" r:id="rId29"/>
    <p:sldId id="350" r:id="rId30"/>
    <p:sldId id="351" r:id="rId31"/>
    <p:sldId id="302" r:id="rId32"/>
    <p:sldId id="317" r:id="rId33"/>
    <p:sldId id="318" r:id="rId34"/>
    <p:sldId id="336" r:id="rId35"/>
    <p:sldId id="327" r:id="rId36"/>
    <p:sldId id="328" r:id="rId37"/>
    <p:sldId id="329" r:id="rId38"/>
    <p:sldId id="331" r:id="rId39"/>
    <p:sldId id="337" r:id="rId40"/>
    <p:sldId id="338" r:id="rId41"/>
    <p:sldId id="347" r:id="rId42"/>
    <p:sldId id="348" r:id="rId43"/>
    <p:sldId id="349" r:id="rId44"/>
    <p:sldId id="345" r:id="rId45"/>
    <p:sldId id="346" r:id="rId46"/>
    <p:sldId id="332" r:id="rId47"/>
    <p:sldId id="323" r:id="rId48"/>
    <p:sldId id="324" r:id="rId49"/>
    <p:sldId id="325" r:id="rId50"/>
    <p:sldId id="32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05D"/>
    <a:srgbClr val="25538C"/>
    <a:srgbClr val="274172"/>
    <a:srgbClr val="254577"/>
    <a:srgbClr val="1D33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4"/>
    <p:restoredTop sz="94569"/>
  </p:normalViewPr>
  <p:slideViewPr>
    <p:cSldViewPr snapToGrid="0" snapToObjects="1">
      <p:cViewPr varScale="1">
        <p:scale>
          <a:sx n="86" d="100"/>
          <a:sy n="86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968CD2-7BB2-294D-B790-33ED70AE9C3F}" type="doc">
      <dgm:prSet loTypeId="urn:microsoft.com/office/officeart/2005/8/layout/pyramid3" loCatId="picture" qsTypeId="urn:microsoft.com/office/officeart/2005/8/quickstyle/3D5" qsCatId="3D" csTypeId="urn:microsoft.com/office/officeart/2005/8/colors/accent1_2" csCatId="accent1" phldr="1"/>
      <dgm:spPr/>
    </dgm:pt>
    <dgm:pt modelId="{E10C566F-C6EE-9D47-92F2-8463B03378F8}">
      <dgm:prSet phldrT="[Text]"/>
      <dgm:spPr/>
      <dgm:t>
        <a:bodyPr/>
        <a:lstStyle/>
        <a:p>
          <a:r>
            <a:rPr lang="en-US" dirty="0" smtClean="0"/>
            <a:t>General</a:t>
          </a:r>
          <a:r>
            <a:rPr lang="en-US" baseline="0" dirty="0" smtClean="0"/>
            <a:t> Standard Easy Questions</a:t>
          </a:r>
          <a:endParaRPr lang="en-US" dirty="0"/>
        </a:p>
      </dgm:t>
    </dgm:pt>
    <dgm:pt modelId="{46FAE9E8-2931-CC45-A7CA-7DB7349B8B9E}" type="parTrans" cxnId="{347BF115-2B9D-A845-8CEC-5A219F87B4F2}">
      <dgm:prSet/>
      <dgm:spPr/>
      <dgm:t>
        <a:bodyPr/>
        <a:lstStyle/>
        <a:p>
          <a:endParaRPr lang="en-US"/>
        </a:p>
      </dgm:t>
    </dgm:pt>
    <dgm:pt modelId="{0B73142F-DC79-A54D-9972-735A60068832}" type="sibTrans" cxnId="{347BF115-2B9D-A845-8CEC-5A219F87B4F2}">
      <dgm:prSet/>
      <dgm:spPr/>
      <dgm:t>
        <a:bodyPr/>
        <a:lstStyle/>
        <a:p>
          <a:endParaRPr lang="en-US"/>
        </a:p>
      </dgm:t>
    </dgm:pt>
    <dgm:pt modelId="{A40FDA2E-CB77-2842-BE99-027E7F1DF916}">
      <dgm:prSet phldrT="[Text]"/>
      <dgm:spPr/>
      <dgm:t>
        <a:bodyPr/>
        <a:lstStyle/>
        <a:p>
          <a:r>
            <a:rPr lang="en-US" dirty="0" smtClean="0"/>
            <a:t>More focused</a:t>
          </a:r>
          <a:r>
            <a:rPr lang="en-US" baseline="0" dirty="0" smtClean="0"/>
            <a:t> that begin to tell a story</a:t>
          </a:r>
          <a:endParaRPr lang="en-US" dirty="0"/>
        </a:p>
      </dgm:t>
    </dgm:pt>
    <dgm:pt modelId="{8FC6B57D-55BF-FF4A-9431-4B80B8AF5322}" type="parTrans" cxnId="{8F0452BA-9119-2644-9DCD-D6311582EABE}">
      <dgm:prSet/>
      <dgm:spPr/>
      <dgm:t>
        <a:bodyPr/>
        <a:lstStyle/>
        <a:p>
          <a:endParaRPr lang="en-US"/>
        </a:p>
      </dgm:t>
    </dgm:pt>
    <dgm:pt modelId="{F0F14F15-978D-5A4C-9423-74FC95278F05}" type="sibTrans" cxnId="{8F0452BA-9119-2644-9DCD-D6311582EABE}">
      <dgm:prSet/>
      <dgm:spPr/>
      <dgm:t>
        <a:bodyPr/>
        <a:lstStyle/>
        <a:p>
          <a:endParaRPr lang="en-US"/>
        </a:p>
      </dgm:t>
    </dgm:pt>
    <dgm:pt modelId="{E4DFF210-B1C5-604F-9746-5E3FF151B87C}">
      <dgm:prSet phldrT="[Text]" custT="1"/>
      <dgm:spPr/>
      <dgm:t>
        <a:bodyPr/>
        <a:lstStyle/>
        <a:p>
          <a:r>
            <a:rPr lang="en-US" sz="2400" dirty="0" smtClean="0">
              <a:latin typeface="+mn-lt"/>
            </a:rPr>
            <a:t>Confidential</a:t>
          </a:r>
          <a:r>
            <a:rPr lang="en-US" sz="2400" baseline="0" dirty="0" smtClean="0">
              <a:latin typeface="+mn-lt"/>
            </a:rPr>
            <a:t>  </a:t>
          </a:r>
        </a:p>
        <a:p>
          <a:r>
            <a:rPr lang="en-US" sz="2400" baseline="0" dirty="0" smtClean="0">
              <a:latin typeface="+mn-lt"/>
            </a:rPr>
            <a:t>Financial</a:t>
          </a:r>
          <a:endParaRPr lang="en-US" sz="2400" dirty="0">
            <a:latin typeface="+mn-lt"/>
          </a:endParaRPr>
        </a:p>
      </dgm:t>
    </dgm:pt>
    <dgm:pt modelId="{65874992-FD7F-994A-B545-CA04F1C9B146}" type="parTrans" cxnId="{379EB3F1-A813-1C44-9B1C-57E5BCA05B2C}">
      <dgm:prSet/>
      <dgm:spPr/>
      <dgm:t>
        <a:bodyPr/>
        <a:lstStyle/>
        <a:p>
          <a:endParaRPr lang="en-US"/>
        </a:p>
      </dgm:t>
    </dgm:pt>
    <dgm:pt modelId="{7BB564ED-0699-A444-8739-9F72D815D591}" type="sibTrans" cxnId="{379EB3F1-A813-1C44-9B1C-57E5BCA05B2C}">
      <dgm:prSet/>
      <dgm:spPr/>
      <dgm:t>
        <a:bodyPr/>
        <a:lstStyle/>
        <a:p>
          <a:endParaRPr lang="en-US"/>
        </a:p>
      </dgm:t>
    </dgm:pt>
    <dgm:pt modelId="{B00B9E59-5408-9342-B8B8-A4B9EC54D0FF}" type="pres">
      <dgm:prSet presAssocID="{4A968CD2-7BB2-294D-B790-33ED70AE9C3F}" presName="Name0" presStyleCnt="0">
        <dgm:presLayoutVars>
          <dgm:dir/>
          <dgm:animLvl val="lvl"/>
          <dgm:resizeHandles val="exact"/>
        </dgm:presLayoutVars>
      </dgm:prSet>
      <dgm:spPr/>
    </dgm:pt>
    <dgm:pt modelId="{16157CD3-0CAF-8F47-99D7-C561B2CCE126}" type="pres">
      <dgm:prSet presAssocID="{E10C566F-C6EE-9D47-92F2-8463B03378F8}" presName="Name8" presStyleCnt="0"/>
      <dgm:spPr/>
    </dgm:pt>
    <dgm:pt modelId="{626FA40D-A588-D34C-9968-8DE7A0238B67}" type="pres">
      <dgm:prSet presAssocID="{E10C566F-C6EE-9D47-92F2-8463B03378F8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4B0E12-E725-5640-A2AC-FB3D23A6474F}" type="pres">
      <dgm:prSet presAssocID="{E10C566F-C6EE-9D47-92F2-8463B03378F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5C5142-B294-074F-A7F5-C3BEF92DF87C}" type="pres">
      <dgm:prSet presAssocID="{A40FDA2E-CB77-2842-BE99-027E7F1DF916}" presName="Name8" presStyleCnt="0"/>
      <dgm:spPr/>
    </dgm:pt>
    <dgm:pt modelId="{30F46C9A-DA6B-614F-8D32-C5E394883B55}" type="pres">
      <dgm:prSet presAssocID="{A40FDA2E-CB77-2842-BE99-027E7F1DF916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39DC40-5D38-F444-A9E3-D605515335B2}" type="pres">
      <dgm:prSet presAssocID="{A40FDA2E-CB77-2842-BE99-027E7F1DF91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BD2A91-935F-CE4A-BE61-CAB15E27BE10}" type="pres">
      <dgm:prSet presAssocID="{E4DFF210-B1C5-604F-9746-5E3FF151B87C}" presName="Name8" presStyleCnt="0"/>
      <dgm:spPr/>
    </dgm:pt>
    <dgm:pt modelId="{A978A32E-EFD1-524D-BE71-BB6723EA5BA7}" type="pres">
      <dgm:prSet presAssocID="{E4DFF210-B1C5-604F-9746-5E3FF151B87C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39DFD9-9F7C-9E4B-99C5-F41839D92C95}" type="pres">
      <dgm:prSet presAssocID="{E4DFF210-B1C5-604F-9746-5E3FF151B87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7BF115-2B9D-A845-8CEC-5A219F87B4F2}" srcId="{4A968CD2-7BB2-294D-B790-33ED70AE9C3F}" destId="{E10C566F-C6EE-9D47-92F2-8463B03378F8}" srcOrd="0" destOrd="0" parTransId="{46FAE9E8-2931-CC45-A7CA-7DB7349B8B9E}" sibTransId="{0B73142F-DC79-A54D-9972-735A60068832}"/>
    <dgm:cxn modelId="{E989DE32-3EA6-1344-9F7A-763AF40CD628}" type="presOf" srcId="{E4DFF210-B1C5-604F-9746-5E3FF151B87C}" destId="{A978A32E-EFD1-524D-BE71-BB6723EA5BA7}" srcOrd="0" destOrd="0" presId="urn:microsoft.com/office/officeart/2005/8/layout/pyramid3"/>
    <dgm:cxn modelId="{8F0452BA-9119-2644-9DCD-D6311582EABE}" srcId="{4A968CD2-7BB2-294D-B790-33ED70AE9C3F}" destId="{A40FDA2E-CB77-2842-BE99-027E7F1DF916}" srcOrd="1" destOrd="0" parTransId="{8FC6B57D-55BF-FF4A-9431-4B80B8AF5322}" sibTransId="{F0F14F15-978D-5A4C-9423-74FC95278F05}"/>
    <dgm:cxn modelId="{DED4BBE2-A248-0C4F-8570-ED07BEEE0551}" type="presOf" srcId="{4A968CD2-7BB2-294D-B790-33ED70AE9C3F}" destId="{B00B9E59-5408-9342-B8B8-A4B9EC54D0FF}" srcOrd="0" destOrd="0" presId="urn:microsoft.com/office/officeart/2005/8/layout/pyramid3"/>
    <dgm:cxn modelId="{2F51503B-7AEE-3148-B751-393072956BB1}" type="presOf" srcId="{E4DFF210-B1C5-604F-9746-5E3FF151B87C}" destId="{0B39DFD9-9F7C-9E4B-99C5-F41839D92C95}" srcOrd="1" destOrd="0" presId="urn:microsoft.com/office/officeart/2005/8/layout/pyramid3"/>
    <dgm:cxn modelId="{7AD67918-4517-2944-83F3-6002B0B1C63D}" type="presOf" srcId="{E10C566F-C6EE-9D47-92F2-8463B03378F8}" destId="{DB4B0E12-E725-5640-A2AC-FB3D23A6474F}" srcOrd="1" destOrd="0" presId="urn:microsoft.com/office/officeart/2005/8/layout/pyramid3"/>
    <dgm:cxn modelId="{379EB3F1-A813-1C44-9B1C-57E5BCA05B2C}" srcId="{4A968CD2-7BB2-294D-B790-33ED70AE9C3F}" destId="{E4DFF210-B1C5-604F-9746-5E3FF151B87C}" srcOrd="2" destOrd="0" parTransId="{65874992-FD7F-994A-B545-CA04F1C9B146}" sibTransId="{7BB564ED-0699-A444-8739-9F72D815D591}"/>
    <dgm:cxn modelId="{A28A1ECE-0CEB-FA45-B8A8-E3CB895C6C0D}" type="presOf" srcId="{A40FDA2E-CB77-2842-BE99-027E7F1DF916}" destId="{30F46C9A-DA6B-614F-8D32-C5E394883B55}" srcOrd="0" destOrd="0" presId="urn:microsoft.com/office/officeart/2005/8/layout/pyramid3"/>
    <dgm:cxn modelId="{9ADA555F-C35C-404B-B315-757FB179B9C6}" type="presOf" srcId="{A40FDA2E-CB77-2842-BE99-027E7F1DF916}" destId="{6A39DC40-5D38-F444-A9E3-D605515335B2}" srcOrd="1" destOrd="0" presId="urn:microsoft.com/office/officeart/2005/8/layout/pyramid3"/>
    <dgm:cxn modelId="{87517DBA-03D9-3247-BADC-B049265A26CF}" type="presOf" srcId="{E10C566F-C6EE-9D47-92F2-8463B03378F8}" destId="{626FA40D-A588-D34C-9968-8DE7A0238B67}" srcOrd="0" destOrd="0" presId="urn:microsoft.com/office/officeart/2005/8/layout/pyramid3"/>
    <dgm:cxn modelId="{5F7E5833-ABDB-8741-B507-B994FCBEAB4F}" type="presParOf" srcId="{B00B9E59-5408-9342-B8B8-A4B9EC54D0FF}" destId="{16157CD3-0CAF-8F47-99D7-C561B2CCE126}" srcOrd="0" destOrd="0" presId="urn:microsoft.com/office/officeart/2005/8/layout/pyramid3"/>
    <dgm:cxn modelId="{B3C61653-E2C2-C144-A723-746D646BB430}" type="presParOf" srcId="{16157CD3-0CAF-8F47-99D7-C561B2CCE126}" destId="{626FA40D-A588-D34C-9968-8DE7A0238B67}" srcOrd="0" destOrd="0" presId="urn:microsoft.com/office/officeart/2005/8/layout/pyramid3"/>
    <dgm:cxn modelId="{0D91CD1B-07E6-7241-9958-BD895F9F669C}" type="presParOf" srcId="{16157CD3-0CAF-8F47-99D7-C561B2CCE126}" destId="{DB4B0E12-E725-5640-A2AC-FB3D23A6474F}" srcOrd="1" destOrd="0" presId="urn:microsoft.com/office/officeart/2005/8/layout/pyramid3"/>
    <dgm:cxn modelId="{F23FD9CE-D56F-0F40-8367-1F1E664F2A00}" type="presParOf" srcId="{B00B9E59-5408-9342-B8B8-A4B9EC54D0FF}" destId="{CC5C5142-B294-074F-A7F5-C3BEF92DF87C}" srcOrd="1" destOrd="0" presId="urn:microsoft.com/office/officeart/2005/8/layout/pyramid3"/>
    <dgm:cxn modelId="{C7741B46-C41E-E846-A20E-1432FC2CF9F1}" type="presParOf" srcId="{CC5C5142-B294-074F-A7F5-C3BEF92DF87C}" destId="{30F46C9A-DA6B-614F-8D32-C5E394883B55}" srcOrd="0" destOrd="0" presId="urn:microsoft.com/office/officeart/2005/8/layout/pyramid3"/>
    <dgm:cxn modelId="{5C2EC792-BF9F-EC49-BC07-8601B27D756E}" type="presParOf" srcId="{CC5C5142-B294-074F-A7F5-C3BEF92DF87C}" destId="{6A39DC40-5D38-F444-A9E3-D605515335B2}" srcOrd="1" destOrd="0" presId="urn:microsoft.com/office/officeart/2005/8/layout/pyramid3"/>
    <dgm:cxn modelId="{6ADB7F26-D547-D14B-80E8-F89D222FF946}" type="presParOf" srcId="{B00B9E59-5408-9342-B8B8-A4B9EC54D0FF}" destId="{B3BD2A91-935F-CE4A-BE61-CAB15E27BE10}" srcOrd="2" destOrd="0" presId="urn:microsoft.com/office/officeart/2005/8/layout/pyramid3"/>
    <dgm:cxn modelId="{6C953273-C9D1-4E48-AC17-278DBEB154E5}" type="presParOf" srcId="{B3BD2A91-935F-CE4A-BE61-CAB15E27BE10}" destId="{A978A32E-EFD1-524D-BE71-BB6723EA5BA7}" srcOrd="0" destOrd="0" presId="urn:microsoft.com/office/officeart/2005/8/layout/pyramid3"/>
    <dgm:cxn modelId="{81AC98CA-6CAE-2B49-9E52-9EC7061F3A98}" type="presParOf" srcId="{B3BD2A91-935F-CE4A-BE61-CAB15E27BE10}" destId="{0B39DFD9-9F7C-9E4B-99C5-F41839D92C9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FA40D-A588-D34C-9968-8DE7A0238B67}">
      <dsp:nvSpPr>
        <dsp:cNvPr id="0" name=""/>
        <dsp:cNvSpPr/>
      </dsp:nvSpPr>
      <dsp:spPr>
        <a:xfrm rot="10800000">
          <a:off x="0" y="0"/>
          <a:ext cx="8470537" cy="2088121"/>
        </a:xfrm>
        <a:prstGeom prst="trapezoid">
          <a:avLst>
            <a:gd name="adj" fmla="val 6760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General</a:t>
          </a:r>
          <a:r>
            <a:rPr lang="en-US" sz="4700" kern="1200" baseline="0" dirty="0" smtClean="0"/>
            <a:t> Standard Easy Questions</a:t>
          </a:r>
          <a:endParaRPr lang="en-US" sz="4700" kern="1200" dirty="0"/>
        </a:p>
      </dsp:txBody>
      <dsp:txXfrm rot="-10800000">
        <a:off x="1482343" y="0"/>
        <a:ext cx="5505849" cy="2088121"/>
      </dsp:txXfrm>
    </dsp:sp>
    <dsp:sp modelId="{30F46C9A-DA6B-614F-8D32-C5E394883B55}">
      <dsp:nvSpPr>
        <dsp:cNvPr id="0" name=""/>
        <dsp:cNvSpPr/>
      </dsp:nvSpPr>
      <dsp:spPr>
        <a:xfrm rot="10800000">
          <a:off x="1411756" y="2088121"/>
          <a:ext cx="5647024" cy="2088121"/>
        </a:xfrm>
        <a:prstGeom prst="trapezoid">
          <a:avLst>
            <a:gd name="adj" fmla="val 6760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More focused</a:t>
          </a:r>
          <a:r>
            <a:rPr lang="en-US" sz="4700" kern="1200" baseline="0" dirty="0" smtClean="0"/>
            <a:t> that begin to tell a story</a:t>
          </a:r>
          <a:endParaRPr lang="en-US" sz="4700" kern="1200" dirty="0"/>
        </a:p>
      </dsp:txBody>
      <dsp:txXfrm rot="-10800000">
        <a:off x="2399985" y="2088121"/>
        <a:ext cx="3670566" cy="2088121"/>
      </dsp:txXfrm>
    </dsp:sp>
    <dsp:sp modelId="{A978A32E-EFD1-524D-BE71-BB6723EA5BA7}">
      <dsp:nvSpPr>
        <dsp:cNvPr id="0" name=""/>
        <dsp:cNvSpPr/>
      </dsp:nvSpPr>
      <dsp:spPr>
        <a:xfrm rot="10800000">
          <a:off x="2823512" y="4176243"/>
          <a:ext cx="2823512" cy="2088121"/>
        </a:xfrm>
        <a:prstGeom prst="trapezoid">
          <a:avLst>
            <a:gd name="adj" fmla="val 6760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+mn-lt"/>
            </a:rPr>
            <a:t>Confidential</a:t>
          </a:r>
          <a:r>
            <a:rPr lang="en-US" sz="2400" kern="1200" baseline="0" dirty="0" smtClean="0">
              <a:latin typeface="+mn-lt"/>
            </a:rPr>
            <a:t>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baseline="0" dirty="0" smtClean="0">
              <a:latin typeface="+mn-lt"/>
            </a:rPr>
            <a:t>Financial</a:t>
          </a:r>
          <a:endParaRPr lang="en-US" sz="2400" kern="1200" dirty="0">
            <a:latin typeface="+mn-lt"/>
          </a:endParaRPr>
        </a:p>
      </dsp:txBody>
      <dsp:txXfrm rot="-10800000">
        <a:off x="2823512" y="4176243"/>
        <a:ext cx="2823512" cy="2088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54C8B-F8AD-D64F-AD4D-02F2F1E932B0}" type="datetimeFigureOut">
              <a:rPr lang="en-US" smtClean="0"/>
              <a:t>11/4/17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DAB34-BC36-D547-8FDC-4443367EC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2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DAB34-BC36-D547-8FDC-4443367EC0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A6C027-608F-3741-B67F-68CFBE4274EE}" type="slidenum">
              <a:rPr lang="en-US"/>
              <a:pPr/>
              <a:t>46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3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AAE909-6462-4A85-9860-9BCFDD4850EA}" type="slidenum">
              <a:rPr lang="en-US"/>
              <a:pPr/>
              <a:t>14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75" y="684213"/>
            <a:ext cx="6072188" cy="3416300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0DC44-176B-4F90-8E9E-849AE993FB51}" type="slidenum">
              <a:rPr lang="en-US"/>
              <a:pPr/>
              <a:t>16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75" y="684213"/>
            <a:ext cx="6072188" cy="3416300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9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366727-883E-434F-A460-0A0BAD54B0E1}" type="slidenum">
              <a:rPr lang="en-US"/>
              <a:pPr/>
              <a:t>22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75" y="684213"/>
            <a:ext cx="6072188" cy="3416300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0700"/>
            <a:ext cx="5029200" cy="4102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32F01-A7CF-6E42-AF39-932E1760FB81}" type="slidenum">
              <a:rPr lang="en-US"/>
              <a:pPr/>
              <a:t>32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4213"/>
            <a:ext cx="6097587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95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89ECF4-AF9C-334B-88E1-7955C623968E}" type="slidenum">
              <a:rPr lang="en-US"/>
              <a:pPr/>
              <a:t>35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4213"/>
            <a:ext cx="6097587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620A9-C12F-1A40-A1A5-13E5952A7DFF}" type="slidenum">
              <a:rPr lang="en-US"/>
              <a:pPr/>
              <a:t>36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4213"/>
            <a:ext cx="6097587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16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E10FB4-4521-F142-BCD1-EFCEBE94B1D6}" type="slidenum">
              <a:rPr lang="en-US"/>
              <a:pPr/>
              <a:t>37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61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F134A-F5A5-9646-94EA-87B33B798CAC}" type="slidenum">
              <a:rPr lang="en-US"/>
              <a:pPr/>
              <a:t>38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63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5654F-B9A6-AC43-871A-3E9DE40589CE}" type="datetimeFigureOut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8E0A7-7C26-144B-8B54-8A83538F6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5654F-B9A6-AC43-871A-3E9DE40589CE}" type="datetimeFigureOut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8E0A7-7C26-144B-8B54-8A83538F6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132114" y="1149532"/>
            <a:ext cx="9920514" cy="2318657"/>
          </a:xfrm>
          <a:prstGeom prst="rect">
            <a:avLst/>
          </a:prstGeom>
        </p:spPr>
        <p:txBody>
          <a:bodyPr anchor="b"/>
          <a:lstStyle>
            <a:lvl1pPr defTabSz="411491">
              <a:defRPr sz="5863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xfrm>
            <a:off x="1132114" y="3533503"/>
            <a:ext cx="9920514" cy="796834"/>
          </a:xfrm>
          <a:prstGeom prst="rect">
            <a:avLst/>
          </a:prstGeom>
        </p:spPr>
        <p:txBody>
          <a:bodyPr anchor="t"/>
          <a:lstStyle>
            <a:lvl1pPr marL="0" indent="0" algn="ctr" defTabSz="411491">
              <a:spcBef>
                <a:spcPts val="0"/>
              </a:spcBef>
              <a:buSzTx/>
              <a:buNone/>
              <a:defRPr sz="2469">
                <a:solidFill>
                  <a:srgbClr val="000000"/>
                </a:solidFill>
              </a:defRPr>
            </a:lvl1pPr>
            <a:lvl2pPr marL="0" indent="0" algn="ctr" defTabSz="411491">
              <a:spcBef>
                <a:spcPts val="0"/>
              </a:spcBef>
              <a:buSzTx/>
              <a:buNone/>
              <a:defRPr sz="2469">
                <a:solidFill>
                  <a:srgbClr val="000000"/>
                </a:solidFill>
              </a:defRPr>
            </a:lvl2pPr>
            <a:lvl3pPr marL="0" indent="0" algn="ctr" defTabSz="411491">
              <a:spcBef>
                <a:spcPts val="0"/>
              </a:spcBef>
              <a:buSzTx/>
              <a:buNone/>
              <a:defRPr sz="2469">
                <a:solidFill>
                  <a:srgbClr val="000000"/>
                </a:solidFill>
              </a:defRPr>
            </a:lvl3pPr>
            <a:lvl4pPr marL="0" indent="0" algn="ctr" defTabSz="411491">
              <a:spcBef>
                <a:spcPts val="0"/>
              </a:spcBef>
              <a:buSzTx/>
              <a:buNone/>
              <a:defRPr sz="2469">
                <a:solidFill>
                  <a:srgbClr val="000000"/>
                </a:solidFill>
              </a:defRPr>
            </a:lvl4pPr>
            <a:lvl5pPr marL="0" indent="0" algn="ctr" defTabSz="411491">
              <a:spcBef>
                <a:spcPts val="0"/>
              </a:spcBef>
              <a:buSzTx/>
              <a:buNone/>
              <a:defRPr sz="2469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5965371" y="6524897"/>
            <a:ext cx="254000" cy="248194"/>
          </a:xfrm>
          <a:prstGeom prst="rect">
            <a:avLst/>
          </a:prstGeom>
        </p:spPr>
        <p:txBody>
          <a:bodyPr lIns="63500" tIns="63500" rIns="63500" bIns="63500"/>
          <a:lstStyle>
            <a:lvl1pPr defTabSz="411491">
              <a:defRPr sz="1234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3380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5654F-B9A6-AC43-871A-3E9DE40589CE}" type="datetimeFigureOut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8E0A7-7C26-144B-8B54-8A83538F6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5654F-B9A6-AC43-871A-3E9DE40589CE}" type="datetimeFigureOut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8E0A7-7C26-144B-8B54-8A83538F6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5654F-B9A6-AC43-871A-3E9DE40589CE}" type="datetimeFigureOut">
              <a:rPr lang="en-US" smtClean="0"/>
              <a:t>11/4/17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8E0A7-7C26-144B-8B54-8A83538F6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6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5654F-B9A6-AC43-871A-3E9DE40589CE}" type="datetimeFigureOut">
              <a:rPr lang="en-US" smtClean="0"/>
              <a:t>11/4/17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8E0A7-7C26-144B-8B54-8A83538F6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5654F-B9A6-AC43-871A-3E9DE40589CE}" type="datetimeFigureOut">
              <a:rPr lang="en-US" smtClean="0"/>
              <a:t>11/4/17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8E0A7-7C26-144B-8B54-8A83538F6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60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5654F-B9A6-AC43-871A-3E9DE40589CE}" type="datetimeFigureOut">
              <a:rPr lang="en-US" smtClean="0"/>
              <a:t>11/4/17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8E0A7-7C26-144B-8B54-8A83538F6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4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5654F-B9A6-AC43-871A-3E9DE40589CE}" type="datetimeFigureOut">
              <a:rPr lang="en-US" smtClean="0"/>
              <a:t>11/4/17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8E0A7-7C26-144B-8B54-8A83538F6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0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15654F-B9A6-AC43-871A-3E9DE40589CE}" type="datetimeFigureOut">
              <a:rPr lang="en-US" smtClean="0"/>
              <a:t>11/4/17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8E0A7-7C26-144B-8B54-8A83538F6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538C"/>
            </a:gs>
            <a:gs pos="100000">
              <a:srgbClr val="1C305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6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600" b="1" i="0" kern="1200">
          <a:solidFill>
            <a:schemeClr val="bg1"/>
          </a:solidFill>
          <a:latin typeface="Helvetica Neue Condensed" charset="0"/>
          <a:ea typeface="Helvetica Neue Condensed" charset="0"/>
          <a:cs typeface="Helvetica Neue Condense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0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1093138" y="2061784"/>
            <a:ext cx="10005722" cy="241648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26" tIns="26126" rIns="26126" bIns="26126" anchor="ctr">
            <a:spAutoFit/>
          </a:bodyPr>
          <a:lstStyle/>
          <a:p>
            <a:pPr algn="ctr" defTabSz="431086">
              <a:lnSpc>
                <a:spcPct val="80000"/>
              </a:lnSpc>
              <a:defRPr sz="13000" spc="-26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en-US" sz="9600" dirty="0"/>
              <a:t>The Art of Asking Questions</a:t>
            </a:r>
            <a:endParaRPr sz="6172" spc="-123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7291" y="5029201"/>
            <a:ext cx="4377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With Shane Gibson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Professional Speaker &amp; Author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@</a:t>
            </a:r>
            <a:r>
              <a:rPr lang="en-US" sz="24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ShaneGibson</a:t>
            </a:r>
            <a:endParaRPr lang="en-US" sz="24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3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Would it help to know the clients’: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05621" y="2073460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Likes</a:t>
            </a:r>
          </a:p>
          <a:p>
            <a:pPr marL="0" indent="0">
              <a:buNone/>
            </a:pPr>
            <a:r>
              <a:rPr lang="en-US" sz="3600" dirty="0" smtClean="0"/>
              <a:t>Dislikes</a:t>
            </a:r>
          </a:p>
          <a:p>
            <a:pPr marL="0" indent="0">
              <a:buNone/>
            </a:pPr>
            <a:r>
              <a:rPr lang="en-US" sz="3600" dirty="0" smtClean="0"/>
              <a:t>Fears</a:t>
            </a:r>
          </a:p>
          <a:p>
            <a:pPr marL="0" indent="0">
              <a:buNone/>
            </a:pPr>
            <a:r>
              <a:rPr lang="en-US" sz="3600" dirty="0" smtClean="0"/>
              <a:t>Beliefs</a:t>
            </a:r>
          </a:p>
          <a:p>
            <a:pPr marL="0" indent="0">
              <a:buNone/>
            </a:pPr>
            <a:r>
              <a:rPr lang="en-US" sz="3600" dirty="0" smtClean="0"/>
              <a:t>Problems</a:t>
            </a:r>
          </a:p>
          <a:p>
            <a:pPr marL="0" indent="0">
              <a:buNone/>
            </a:pPr>
            <a:r>
              <a:rPr lang="en-US" sz="3600" dirty="0" smtClean="0"/>
              <a:t>Achievements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79019" y="2073460"/>
            <a:ext cx="30164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Challenges</a:t>
            </a:r>
          </a:p>
          <a:p>
            <a:pPr marL="0" indent="0">
              <a:buNone/>
            </a:pPr>
            <a:r>
              <a:rPr lang="en-US" sz="3600" dirty="0" smtClean="0"/>
              <a:t>Objectives</a:t>
            </a:r>
          </a:p>
          <a:p>
            <a:pPr marL="0" indent="0">
              <a:buNone/>
            </a:pPr>
            <a:r>
              <a:rPr lang="en-US" sz="3600" dirty="0" smtClean="0"/>
              <a:t>Values</a:t>
            </a:r>
          </a:p>
          <a:p>
            <a:pPr marL="0" indent="0">
              <a:buNone/>
            </a:pPr>
            <a:r>
              <a:rPr lang="en-US" sz="3600" dirty="0" smtClean="0"/>
              <a:t>Goals</a:t>
            </a:r>
          </a:p>
          <a:p>
            <a:pPr marL="0" indent="0">
              <a:buNone/>
            </a:pPr>
            <a:r>
              <a:rPr lang="en-US" sz="3600" dirty="0" smtClean="0"/>
              <a:t>Motivations</a:t>
            </a:r>
          </a:p>
          <a:p>
            <a:pPr marL="0" indent="0">
              <a:buNone/>
            </a:pPr>
            <a:r>
              <a:rPr lang="en-US" sz="3600" dirty="0" smtClean="0"/>
              <a:t>Dreams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451752" y="1467982"/>
            <a:ext cx="196720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dirty="0" smtClean="0">
                <a:solidFill>
                  <a:schemeClr val="bg1"/>
                </a:solidFill>
              </a:rPr>
              <a:t>?</a:t>
            </a:r>
            <a:endParaRPr lang="en-US" sz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5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49" t="-250" r="945" b="13735"/>
          <a:stretch/>
        </p:blipFill>
        <p:spPr>
          <a:xfrm>
            <a:off x="-39756" y="-19878"/>
            <a:ext cx="12231756" cy="6912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20 % of your questions provide vital information, </a:t>
            </a:r>
            <a:b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80% build rapport and lead the customer.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0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3709850" y="595086"/>
          <a:ext cx="8470537" cy="6264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63851" y="2293749"/>
            <a:ext cx="37317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Needs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Analysis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Questionnaire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6325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Never sell during the needs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Watch their tone and body language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Watch your tone and body language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0241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7551" y="3244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Effectiveness Levels of the Various Aspects of Communication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6296" y="1917403"/>
            <a:ext cx="8580856" cy="4006147"/>
          </a:xfrm>
        </p:spPr>
        <p:txBody>
          <a:bodyPr>
            <a:normAutofit/>
          </a:bodyPr>
          <a:lstStyle/>
          <a:p>
            <a:pPr marL="0" indent="0">
              <a:spcBef>
                <a:spcPct val="40000"/>
              </a:spcBef>
              <a:buNone/>
            </a:pPr>
            <a:r>
              <a:rPr lang="en-GB" sz="4000" dirty="0"/>
              <a:t> </a:t>
            </a:r>
            <a:r>
              <a:rPr lang="en-GB" sz="4000" b="1" dirty="0"/>
              <a:t>7% </a:t>
            </a:r>
            <a:r>
              <a:rPr lang="en-GB" sz="4000" dirty="0"/>
              <a:t>is in the </a:t>
            </a:r>
            <a:r>
              <a:rPr lang="en-GB" sz="4000" b="1" dirty="0"/>
              <a:t>words</a:t>
            </a:r>
          </a:p>
          <a:p>
            <a:pPr marL="0" indent="0">
              <a:spcBef>
                <a:spcPct val="40000"/>
              </a:spcBef>
              <a:buNone/>
            </a:pPr>
            <a:r>
              <a:rPr lang="en-GB" sz="4000" dirty="0"/>
              <a:t> </a:t>
            </a:r>
            <a:r>
              <a:rPr lang="en-GB" sz="4000" b="1" dirty="0"/>
              <a:t>23% </a:t>
            </a:r>
            <a:r>
              <a:rPr lang="en-GB" sz="4000" dirty="0"/>
              <a:t>is in the </a:t>
            </a:r>
            <a:r>
              <a:rPr lang="en-GB" sz="4000" b="1" dirty="0"/>
              <a:t>Tone of Voice</a:t>
            </a:r>
          </a:p>
          <a:p>
            <a:pPr marL="0" indent="0">
              <a:spcBef>
                <a:spcPct val="40000"/>
              </a:spcBef>
              <a:buNone/>
            </a:pPr>
            <a:r>
              <a:rPr lang="en-GB" sz="4000" dirty="0"/>
              <a:t> </a:t>
            </a:r>
            <a:r>
              <a:rPr lang="en-GB" sz="4000" b="1" dirty="0"/>
              <a:t>35% </a:t>
            </a:r>
            <a:r>
              <a:rPr lang="en-GB" sz="4000" dirty="0"/>
              <a:t>is in the </a:t>
            </a:r>
            <a:r>
              <a:rPr lang="en-GB" sz="4000" b="1" dirty="0"/>
              <a:t>Facial Expression</a:t>
            </a:r>
          </a:p>
          <a:p>
            <a:pPr marL="0" indent="0">
              <a:spcBef>
                <a:spcPct val="40000"/>
              </a:spcBef>
              <a:buNone/>
            </a:pPr>
            <a:r>
              <a:rPr lang="en-GB" sz="4000" dirty="0"/>
              <a:t> </a:t>
            </a:r>
            <a:r>
              <a:rPr lang="en-GB" sz="4000" b="1" dirty="0"/>
              <a:t>35% </a:t>
            </a:r>
            <a:r>
              <a:rPr lang="en-GB" sz="4000" dirty="0"/>
              <a:t>is in the </a:t>
            </a:r>
            <a:r>
              <a:rPr lang="en-GB" sz="4000" b="1" dirty="0"/>
              <a:t>Body Language</a:t>
            </a:r>
          </a:p>
        </p:txBody>
      </p:sp>
    </p:spTree>
    <p:extLst>
      <p:ext uri="{BB962C8B-B14F-4D97-AF65-F5344CB8AC3E}">
        <p14:creationId xmlns:p14="http://schemas.microsoft.com/office/powerpoint/2010/main" val="813167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umblr_lt3jyqkbH51qe6yrlo1_500.jpg (500×348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19" r="139" b="17361"/>
          <a:stretch/>
        </p:blipFill>
        <p:spPr bwMode="auto">
          <a:xfrm>
            <a:off x="0" y="0"/>
            <a:ext cx="12175067" cy="684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201" y="152401"/>
            <a:ext cx="4969339" cy="1143000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 smtClean="0">
                <a:solidFill>
                  <a:schemeClr val="bg1"/>
                </a:solidFill>
              </a:rPr>
              <a:t>Mirroring</a:t>
            </a:r>
            <a:endParaRPr lang="en-CA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Ways We Can </a:t>
            </a:r>
            <a:r>
              <a:rPr lang="en-GB"/>
              <a:t>Mirror </a:t>
            </a:r>
            <a:r>
              <a:rPr lang="en-GB" smtClean="0"/>
              <a:t>for </a:t>
            </a:r>
            <a:r>
              <a:rPr lang="en-GB" dirty="0"/>
              <a:t>Improved Rapport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66333" y="1825625"/>
            <a:ext cx="4262967" cy="4351338"/>
          </a:xfrm>
        </p:spPr>
        <p:txBody>
          <a:bodyPr>
            <a:normAutofit/>
          </a:bodyPr>
          <a:lstStyle/>
          <a:p>
            <a:r>
              <a:rPr lang="en-GB" sz="3200" dirty="0"/>
              <a:t>Eye movements</a:t>
            </a:r>
          </a:p>
          <a:p>
            <a:r>
              <a:rPr lang="en-GB" sz="3200" dirty="0"/>
              <a:t>Gestures and posture</a:t>
            </a:r>
          </a:p>
          <a:p>
            <a:r>
              <a:rPr lang="en-GB" sz="3200" dirty="0"/>
              <a:t>Breathing rates</a:t>
            </a:r>
          </a:p>
          <a:p>
            <a:r>
              <a:rPr lang="en-GB" sz="3200" dirty="0" smtClean="0"/>
              <a:t>Tonality</a:t>
            </a:r>
            <a:endParaRPr lang="en-GB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66733" cy="435133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Flow and pace of language</a:t>
            </a:r>
          </a:p>
          <a:p>
            <a:r>
              <a:rPr lang="en-GB" sz="3200" dirty="0" smtClean="0"/>
              <a:t>Tempo, tone and format of written communications</a:t>
            </a:r>
          </a:p>
        </p:txBody>
      </p:sp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1213338" y="4697539"/>
            <a:ext cx="94077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ZA" sz="3600" dirty="0">
                <a:solidFill>
                  <a:srgbClr val="FFFF00"/>
                </a:solidFill>
              </a:rPr>
              <a:t>“People like to do business and socialize with people who are much like them”</a:t>
            </a:r>
            <a:endParaRPr lang="en-GB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61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9963" y="2060293"/>
            <a:ext cx="64914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Emotion Creates Motion</a:t>
            </a:r>
          </a:p>
          <a:p>
            <a:pPr algn="ctr"/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Motion Creates Emotion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420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524"/>
          <a:stretch/>
        </p:blipFill>
        <p:spPr>
          <a:xfrm>
            <a:off x="683821" y="244927"/>
            <a:ext cx="10746179" cy="594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2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3695" y="387372"/>
            <a:ext cx="111888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adline-semi-bold" charset="0"/>
              </a:rPr>
              <a:t>“Testosterone </a:t>
            </a:r>
            <a:r>
              <a:rPr lang="en-US" b="1" dirty="0">
                <a:solidFill>
                  <a:schemeClr val="bg1"/>
                </a:solidFill>
                <a:latin typeface="headline-semi-bold" charset="0"/>
              </a:rPr>
              <a:t>is one key chemical for "power." The other is cortisol. When cortisol levels drop, people are better able to handle stressful situations (a good thing in a leader). </a:t>
            </a:r>
            <a:r>
              <a:rPr lang="en-US" dirty="0">
                <a:solidFill>
                  <a:schemeClr val="bg1"/>
                </a:solidFill>
                <a:latin typeface="headline-semi-bold" charset="0"/>
              </a:rPr>
              <a:t>After the 2-minute poses, the cortisol levels of the "high power" group fell sharply. The cortisol levels of the "low-power" group, meanwhile, rose</a:t>
            </a:r>
            <a:r>
              <a:rPr lang="en-US" dirty="0" smtClean="0">
                <a:solidFill>
                  <a:schemeClr val="bg1"/>
                </a:solidFill>
                <a:latin typeface="headline-semi-bold" charset="0"/>
              </a:rPr>
              <a:t>.” - Amy </a:t>
            </a:r>
            <a:r>
              <a:rPr lang="en-US" dirty="0" err="1" smtClean="0">
                <a:solidFill>
                  <a:schemeClr val="bg1"/>
                </a:solidFill>
                <a:latin typeface="headline-semi-bold" charset="0"/>
              </a:rPr>
              <a:t>Cuddy</a:t>
            </a:r>
            <a:endParaRPr lang="en-US" b="0" i="0" dirty="0">
              <a:solidFill>
                <a:schemeClr val="bg1"/>
              </a:solidFill>
              <a:effectLst/>
              <a:latin typeface="headline-semi-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95" y="1894114"/>
            <a:ext cx="5353965" cy="3981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761" y="1894113"/>
            <a:ext cx="5215579" cy="39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“Selling…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361" y="1417638"/>
            <a:ext cx="9527458" cy="4237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5400" dirty="0" smtClean="0"/>
              <a:t>…is about creating an environment where an act of faith can take place”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172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842" y="157343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strike="sngStrike" dirty="0" smtClean="0"/>
              <a:t>Fake it to you make it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b="1" dirty="0" smtClean="0"/>
              <a:t>Model it until you become it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05333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10minutetravel.com/uploaded_images/images-000001/10101010-1010-0303-1286141195-3039046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2" r="4614" b="12372"/>
          <a:stretch/>
        </p:blipFill>
        <p:spPr bwMode="auto">
          <a:xfrm>
            <a:off x="0" y="-33867"/>
            <a:ext cx="12192000" cy="68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7810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CA" sz="4800" b="1" dirty="0" smtClean="0">
                <a:solidFill>
                  <a:schemeClr val="bg1"/>
                </a:solidFill>
              </a:rPr>
              <a:t>Building Bridges </a:t>
            </a:r>
            <a:br>
              <a:rPr lang="en-CA" sz="4800" b="1" dirty="0" smtClean="0">
                <a:solidFill>
                  <a:schemeClr val="bg1"/>
                </a:solidFill>
              </a:rPr>
            </a:br>
            <a:r>
              <a:rPr lang="en-CA" sz="4800" b="1" dirty="0" smtClean="0">
                <a:solidFill>
                  <a:schemeClr val="bg1"/>
                </a:solidFill>
              </a:rPr>
              <a:t>- Building Rapport</a:t>
            </a:r>
            <a:endParaRPr lang="en-CA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5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7516" y="124109"/>
            <a:ext cx="10956758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Building Bridges – Building Rapport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2934" y="1426187"/>
            <a:ext cx="5223487" cy="475448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GB" dirty="0" smtClean="0"/>
              <a:t>Empower yourself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Take </a:t>
            </a:r>
            <a:r>
              <a:rPr lang="en-GB" dirty="0"/>
              <a:t>time to break the ice</a:t>
            </a:r>
          </a:p>
          <a:p>
            <a:pPr>
              <a:lnSpc>
                <a:spcPct val="90000"/>
              </a:lnSpc>
            </a:pPr>
            <a:r>
              <a:rPr lang="en-GB" dirty="0"/>
              <a:t>Drop the traditional roles</a:t>
            </a:r>
          </a:p>
          <a:p>
            <a:pPr>
              <a:lnSpc>
                <a:spcPct val="90000"/>
              </a:lnSpc>
            </a:pPr>
            <a:r>
              <a:rPr lang="en-GB" dirty="0"/>
              <a:t>Monitor your body language</a:t>
            </a:r>
          </a:p>
          <a:p>
            <a:pPr>
              <a:lnSpc>
                <a:spcPct val="90000"/>
              </a:lnSpc>
            </a:pPr>
            <a:r>
              <a:rPr lang="en-GB" dirty="0"/>
              <a:t>Match /  Mirror / Pace</a:t>
            </a:r>
          </a:p>
          <a:p>
            <a:pPr>
              <a:lnSpc>
                <a:spcPct val="90000"/>
              </a:lnSpc>
            </a:pPr>
            <a:r>
              <a:rPr lang="en-GB" dirty="0"/>
              <a:t>Use understandable language</a:t>
            </a:r>
          </a:p>
          <a:p>
            <a:pPr>
              <a:lnSpc>
                <a:spcPct val="90000"/>
              </a:lnSpc>
            </a:pPr>
            <a:r>
              <a:rPr lang="en-GB" dirty="0"/>
              <a:t>Story telling</a:t>
            </a:r>
          </a:p>
          <a:p>
            <a:pPr>
              <a:lnSpc>
                <a:spcPct val="90000"/>
              </a:lnSpc>
            </a:pPr>
            <a:r>
              <a:rPr lang="en-GB" dirty="0"/>
              <a:t>Listening through clarification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dirty="0"/>
              <a:t>  (Listen to understand not </a:t>
            </a:r>
            <a:br>
              <a:rPr lang="en-GB" dirty="0"/>
            </a:br>
            <a:r>
              <a:rPr lang="en-GB" dirty="0"/>
              <a:t>just to respond)</a:t>
            </a:r>
          </a:p>
        </p:txBody>
      </p:sp>
      <p:pic>
        <p:nvPicPr>
          <p:cNvPr id="200708" name="Picture 4" descr="gallery_pic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475656"/>
            <a:ext cx="4318000" cy="450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314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64504"/>
            <a:ext cx="10515600" cy="1325563"/>
          </a:xfrm>
        </p:spPr>
        <p:txBody>
          <a:bodyPr/>
          <a:lstStyle/>
          <a:p>
            <a:pPr algn="ctr"/>
            <a:r>
              <a:rPr lang="en-US" sz="6000" dirty="0" smtClean="0"/>
              <a:t>Varied Questions Create Contrast</a:t>
            </a:r>
            <a:endParaRPr lang="en-US" sz="6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5549" y="2329533"/>
            <a:ext cx="10515600" cy="28416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Open</a:t>
            </a:r>
          </a:p>
          <a:p>
            <a:r>
              <a:rPr lang="en-US" sz="4000" dirty="0" smtClean="0"/>
              <a:t>Closed</a:t>
            </a:r>
          </a:p>
          <a:p>
            <a:r>
              <a:rPr lang="en-US" sz="4000" dirty="0" smtClean="0"/>
              <a:t>Leading</a:t>
            </a:r>
          </a:p>
          <a:p>
            <a:r>
              <a:rPr lang="en-US" sz="4000" dirty="0" smtClean="0"/>
              <a:t>Requests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5227"/>
          <a:stretch/>
        </p:blipFill>
        <p:spPr>
          <a:xfrm>
            <a:off x="3551168" y="1490067"/>
            <a:ext cx="8036549" cy="452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 smtClean="0"/>
              <a:t>Tell me about the type of builds you have been working on lately ?</a:t>
            </a:r>
          </a:p>
          <a:p>
            <a:r>
              <a:rPr lang="en-US" sz="3600" dirty="0" smtClean="0"/>
              <a:t>What kind of </a:t>
            </a:r>
            <a:r>
              <a:rPr lang="en-US" sz="3600" dirty="0" err="1" smtClean="0"/>
              <a:t>colour</a:t>
            </a:r>
            <a:r>
              <a:rPr lang="en-US" sz="3600" dirty="0" smtClean="0"/>
              <a:t> scheme and accents have you been considering?</a:t>
            </a:r>
          </a:p>
          <a:p>
            <a:r>
              <a:rPr lang="en-US" sz="3600" dirty="0" smtClean="0"/>
              <a:t>What is your present process for finding good trades?</a:t>
            </a:r>
          </a:p>
          <a:p>
            <a:r>
              <a:rPr lang="en-US" sz="3600" dirty="0" smtClean="0"/>
              <a:t>What made you decide to look at our company?</a:t>
            </a:r>
          </a:p>
          <a:p>
            <a:r>
              <a:rPr lang="en-US" sz="3600" dirty="0" smtClean="0"/>
              <a:t>In order for this to work for you, what has to happen?</a:t>
            </a:r>
          </a:p>
          <a:p>
            <a:r>
              <a:rPr lang="en-US" sz="3600" dirty="0" smtClean="0"/>
              <a:t>What is your focus for the next 12-18 months?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Do you have a mason you work with on these types of projects?</a:t>
            </a:r>
          </a:p>
          <a:p>
            <a:r>
              <a:rPr lang="en-US" dirty="0" smtClean="0"/>
              <a:t>What is the start date for the project?</a:t>
            </a:r>
          </a:p>
          <a:p>
            <a:r>
              <a:rPr lang="en-US" dirty="0" smtClean="0"/>
              <a:t>Are you looking at other options?</a:t>
            </a:r>
          </a:p>
          <a:p>
            <a:r>
              <a:rPr lang="en-US" dirty="0" smtClean="0"/>
              <a:t>Do you have any other projects like this coming up?</a:t>
            </a:r>
          </a:p>
          <a:p>
            <a:r>
              <a:rPr lang="en-US" dirty="0" smtClean="0"/>
              <a:t>When do you need delivery?</a:t>
            </a:r>
          </a:p>
          <a:p>
            <a:r>
              <a:rPr lang="en-US" dirty="0" smtClean="0"/>
              <a:t>Has the designer </a:t>
            </a:r>
            <a:r>
              <a:rPr lang="en-US" dirty="0" err="1" smtClean="0"/>
              <a:t>spec’ed</a:t>
            </a:r>
            <a:r>
              <a:rPr lang="en-US" dirty="0" smtClean="0"/>
              <a:t> the exterior yet?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5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What made you go with _________ for those projects?</a:t>
            </a:r>
          </a:p>
          <a:p>
            <a:r>
              <a:rPr lang="en-US" dirty="0" smtClean="0"/>
              <a:t>Would a pool be an option if you could reduce lead times?</a:t>
            </a:r>
          </a:p>
          <a:p>
            <a:r>
              <a:rPr lang="en-US" dirty="0" smtClean="0"/>
              <a:t>Were they easy to work with?</a:t>
            </a:r>
          </a:p>
          <a:p>
            <a:r>
              <a:rPr lang="en-US" dirty="0" smtClean="0"/>
              <a:t>Is having someone local important to you?</a:t>
            </a:r>
          </a:p>
          <a:p>
            <a:r>
              <a:rPr lang="en-US" dirty="0" smtClean="0"/>
              <a:t>Is it important to have a supplier that can quickly scale orders to keep up with your business growth?</a:t>
            </a:r>
          </a:p>
          <a:p>
            <a:r>
              <a:rPr lang="en-US" dirty="0" smtClean="0"/>
              <a:t>Have delivery delays added a lot of carrying costs for your last couple projects?</a:t>
            </a:r>
          </a:p>
        </p:txBody>
      </p:sp>
    </p:spTree>
    <p:extLst>
      <p:ext uri="{BB962C8B-B14F-4D97-AF65-F5344CB8AC3E}">
        <p14:creationId xmlns:p14="http://schemas.microsoft.com/office/powerpoint/2010/main" val="16763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Tell me… where are you in your decision making process now?</a:t>
            </a:r>
          </a:p>
          <a:p>
            <a:r>
              <a:rPr lang="en-US" dirty="0" smtClean="0"/>
              <a:t>What is your process for determining what supplier you will partner with?</a:t>
            </a:r>
          </a:p>
          <a:p>
            <a:r>
              <a:rPr lang="en-US" dirty="0" smtClean="0"/>
              <a:t>What do you like most about _______?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8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Vital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Have I missed anything?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Do you have any questions for me?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Based upon what you have shared with me, would you mind if I shared with you how I think we could help you?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4673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Phrases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Do you think this will be a good option for you?</a:t>
            </a:r>
          </a:p>
          <a:p>
            <a:pPr marL="0" indent="0">
              <a:buNone/>
            </a:pPr>
            <a:r>
              <a:rPr lang="en-US" dirty="0" smtClean="0"/>
              <a:t>Do you like ___________ ?</a:t>
            </a:r>
          </a:p>
          <a:p>
            <a:pPr marL="0" indent="0">
              <a:buNone/>
            </a:pPr>
            <a:r>
              <a:rPr lang="en-US" dirty="0" smtClean="0"/>
              <a:t>When would be a good time to meet?</a:t>
            </a:r>
          </a:p>
          <a:p>
            <a:pPr marL="0" indent="0">
              <a:buNone/>
            </a:pPr>
            <a:r>
              <a:rPr lang="en-US" dirty="0" smtClean="0"/>
              <a:t>I’m just touching base…</a:t>
            </a:r>
          </a:p>
          <a:p>
            <a:pPr marL="0" indent="0">
              <a:buNone/>
            </a:pPr>
            <a:r>
              <a:rPr lang="en-US" dirty="0" smtClean="0"/>
              <a:t>It’s just ___________ from K2 Stone calling.</a:t>
            </a:r>
          </a:p>
          <a:p>
            <a:pPr marL="0" indent="0">
              <a:buNone/>
            </a:pPr>
            <a:r>
              <a:rPr lang="en-US" dirty="0" smtClean="0"/>
              <a:t>Would you like a tour of our showroom?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660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“You can’t control the customer or prospect but you can control the process.”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19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9429"/>
            <a:ext cx="10515600" cy="50618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“What do you like about what you have seen so far?”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“Did you prefer the _________, ____________, or ____________ ?”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“I can drop by on Monday at 3 pm or Friday at 10:00 am, which one works for you?”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“I’m calling because (observation of need) and I wanted to let you know about (need or unique opportunity you can fill with your solution).”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“Let me take you on a quick tour.”</a:t>
            </a:r>
          </a:p>
          <a:p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-16134"/>
            <a:ext cx="10515600" cy="1325563"/>
          </a:xfrm>
        </p:spPr>
        <p:txBody>
          <a:bodyPr/>
          <a:lstStyle/>
          <a:p>
            <a:r>
              <a:rPr lang="en-US" dirty="0" smtClean="0"/>
              <a:t>Proactive Phrases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03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your own needs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r="19851"/>
          <a:stretch/>
        </p:blipFill>
        <p:spPr>
          <a:xfrm>
            <a:off x="3326550" y="0"/>
            <a:ext cx="886545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98675"/>
            <a:ext cx="7336536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Brainstorm multiple open, closed, leading and request type questions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Rate them from least to most confidential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Pick your top 5-7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Practice out loud to test comfort and flow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012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Prospecting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0080" y="2422451"/>
            <a:ext cx="8371840" cy="21892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The continual search for past, present and potential clients that are ready, willing and able to purchase what you sell</a:t>
            </a:r>
            <a:r>
              <a:rPr lang="en-US" i="1" dirty="0" smtClean="0"/>
              <a:t>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348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Prospecting is a…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ind-set</a:t>
            </a:r>
          </a:p>
          <a:p>
            <a:r>
              <a:rPr lang="en-US" dirty="0"/>
              <a:t>D</a:t>
            </a:r>
            <a:r>
              <a:rPr lang="en-US" dirty="0" smtClean="0"/>
              <a:t>iscipline</a:t>
            </a:r>
          </a:p>
          <a:p>
            <a:r>
              <a:rPr lang="en-US" dirty="0"/>
              <a:t>L</a:t>
            </a:r>
            <a:r>
              <a:rPr lang="en-US" dirty="0" smtClean="0"/>
              <a:t>ife skill</a:t>
            </a:r>
          </a:p>
          <a:p>
            <a:r>
              <a:rPr lang="en-US" dirty="0" smtClean="0"/>
              <a:t>Sense of expectant, positive curiosity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</a:t>
            </a:r>
            <a:r>
              <a:rPr lang="en-US" dirty="0" smtClean="0"/>
              <a:t>omment</a:t>
            </a:r>
          </a:p>
          <a:p>
            <a:r>
              <a:rPr lang="en-US" b="1" dirty="0" smtClean="0"/>
              <a:t>C</a:t>
            </a:r>
            <a:r>
              <a:rPr lang="en-US" dirty="0" smtClean="0"/>
              <a:t>ompliment</a:t>
            </a:r>
          </a:p>
          <a:p>
            <a:r>
              <a:rPr lang="en-US" b="1" dirty="0" smtClean="0"/>
              <a:t>I</a:t>
            </a:r>
            <a:r>
              <a:rPr lang="en-US" dirty="0" smtClean="0"/>
              <a:t>ntroduce</a:t>
            </a:r>
          </a:p>
          <a:p>
            <a:r>
              <a:rPr lang="en-US" b="1" dirty="0" smtClean="0"/>
              <a:t>C</a:t>
            </a:r>
            <a:r>
              <a:rPr lang="en-US" dirty="0" smtClean="0"/>
              <a:t>ommonality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13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Prospecting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60" dirty="0"/>
              <a:t>Your Association, Activity and Club Contacts</a:t>
            </a:r>
          </a:p>
          <a:p>
            <a:pPr>
              <a:lnSpc>
                <a:spcPct val="90000"/>
              </a:lnSpc>
            </a:pPr>
            <a:r>
              <a:rPr lang="en-US" sz="3360" dirty="0"/>
              <a:t>Community contacts</a:t>
            </a:r>
          </a:p>
          <a:p>
            <a:pPr>
              <a:lnSpc>
                <a:spcPct val="90000"/>
              </a:lnSpc>
            </a:pPr>
            <a:r>
              <a:rPr lang="en-US" sz="3360" dirty="0"/>
              <a:t>Neighborhood Contacts</a:t>
            </a:r>
          </a:p>
          <a:p>
            <a:pPr>
              <a:lnSpc>
                <a:spcPct val="90000"/>
              </a:lnSpc>
            </a:pPr>
            <a:r>
              <a:rPr lang="en-US" sz="3360" dirty="0"/>
              <a:t>Your Personal Suppliers</a:t>
            </a:r>
          </a:p>
          <a:p>
            <a:pPr>
              <a:lnSpc>
                <a:spcPct val="90000"/>
              </a:lnSpc>
            </a:pPr>
            <a:r>
              <a:rPr lang="en-US" sz="3360" dirty="0"/>
              <a:t>Your </a:t>
            </a:r>
            <a:r>
              <a:rPr lang="en-US" sz="3360" dirty="0" smtClean="0"/>
              <a:t>Business/Industry </a:t>
            </a:r>
            <a:r>
              <a:rPr lang="en-US" sz="3360" dirty="0"/>
              <a:t>Associates</a:t>
            </a:r>
          </a:p>
          <a:p>
            <a:pPr>
              <a:lnSpc>
                <a:spcPct val="90000"/>
              </a:lnSpc>
            </a:pPr>
            <a:r>
              <a:rPr lang="en-US" sz="3360" dirty="0"/>
              <a:t>Existing Clients</a:t>
            </a:r>
          </a:p>
          <a:p>
            <a:pPr>
              <a:lnSpc>
                <a:spcPct val="90000"/>
              </a:lnSpc>
            </a:pPr>
            <a:r>
              <a:rPr lang="en-US" sz="3360" dirty="0"/>
              <a:t>Your events, </a:t>
            </a:r>
            <a:r>
              <a:rPr lang="en-US" sz="3360" dirty="0" smtClean="0"/>
              <a:t>lunch and learns etc.</a:t>
            </a:r>
            <a:endParaRPr lang="en-US" sz="3360" dirty="0"/>
          </a:p>
          <a:p>
            <a:pPr>
              <a:lnSpc>
                <a:spcPct val="90000"/>
              </a:lnSpc>
            </a:pPr>
            <a:endParaRPr lang="en-US" sz="3360" dirty="0"/>
          </a:p>
        </p:txBody>
      </p:sp>
    </p:spTree>
    <p:extLst>
      <p:ext uri="{BB962C8B-B14F-4D97-AF65-F5344CB8AC3E}">
        <p14:creationId xmlns:p14="http://schemas.microsoft.com/office/powerpoint/2010/main" val="928274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320" dirty="0"/>
              <a:t>Investigative Prospecting Sources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Names from Conversations</a:t>
            </a:r>
          </a:p>
          <a:p>
            <a:r>
              <a:rPr lang="en-US" dirty="0"/>
              <a:t>Association Directories</a:t>
            </a:r>
          </a:p>
          <a:p>
            <a:r>
              <a:rPr lang="en-US" dirty="0"/>
              <a:t>Membership </a:t>
            </a:r>
            <a:r>
              <a:rPr lang="en-US" dirty="0" smtClean="0"/>
              <a:t>Lists</a:t>
            </a:r>
          </a:p>
          <a:p>
            <a:r>
              <a:rPr lang="en-US" dirty="0" smtClean="0"/>
              <a:t>Branded signage</a:t>
            </a:r>
          </a:p>
          <a:p>
            <a:r>
              <a:rPr lang="en-US" dirty="0" smtClean="0"/>
              <a:t>Site signage</a:t>
            </a:r>
          </a:p>
          <a:p>
            <a:endParaRPr lang="en-US" dirty="0" smtClean="0"/>
          </a:p>
        </p:txBody>
      </p:sp>
      <p:sp>
        <p:nvSpPr>
          <p:cNvPr id="12083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Success Stories</a:t>
            </a:r>
          </a:p>
          <a:p>
            <a:pPr lvl="1"/>
            <a:r>
              <a:rPr lang="en-US" dirty="0"/>
              <a:t>Print</a:t>
            </a:r>
          </a:p>
          <a:p>
            <a:pPr lvl="1"/>
            <a:r>
              <a:rPr lang="en-US" dirty="0"/>
              <a:t>Radio</a:t>
            </a:r>
          </a:p>
          <a:p>
            <a:pPr lvl="1"/>
            <a:r>
              <a:rPr lang="en-US" dirty="0"/>
              <a:t>TV</a:t>
            </a:r>
          </a:p>
          <a:p>
            <a:r>
              <a:rPr lang="en-US" dirty="0" smtClean="0"/>
              <a:t>Local websites</a:t>
            </a:r>
            <a:endParaRPr lang="en-US" dirty="0"/>
          </a:p>
          <a:p>
            <a:r>
              <a:rPr lang="en-US" dirty="0" smtClean="0"/>
              <a:t>Press sites</a:t>
            </a:r>
          </a:p>
          <a:p>
            <a:r>
              <a:rPr lang="en-US" dirty="0" smtClean="0"/>
              <a:t>Development/Reno applications</a:t>
            </a:r>
          </a:p>
        </p:txBody>
      </p:sp>
    </p:spTree>
    <p:extLst>
      <p:ext uri="{BB962C8B-B14F-4D97-AF65-F5344CB8AC3E}">
        <p14:creationId xmlns:p14="http://schemas.microsoft.com/office/powerpoint/2010/main" val="1255243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</a:t>
            </a:r>
            <a:r>
              <a:rPr lang="en-US" dirty="0" smtClean="0"/>
              <a:t>&amp; Referral Sources</a:t>
            </a:r>
            <a:endParaRPr lang="en-US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880" dirty="0" smtClean="0"/>
              <a:t>Professional </a:t>
            </a:r>
            <a:r>
              <a:rPr lang="en-GB" sz="2880" dirty="0"/>
              <a:t>Associations </a:t>
            </a:r>
          </a:p>
          <a:p>
            <a:pPr>
              <a:lnSpc>
                <a:spcPct val="90000"/>
              </a:lnSpc>
            </a:pPr>
            <a:r>
              <a:rPr lang="en-GB" sz="2880" dirty="0"/>
              <a:t>Chamber of Commerce</a:t>
            </a:r>
          </a:p>
          <a:p>
            <a:pPr>
              <a:lnSpc>
                <a:spcPct val="90000"/>
              </a:lnSpc>
            </a:pPr>
            <a:r>
              <a:rPr lang="en-GB" sz="2880" dirty="0"/>
              <a:t>Exhibitions/Conventions/ Trade </a:t>
            </a:r>
            <a:r>
              <a:rPr lang="en-GB" sz="2880" dirty="0" smtClean="0"/>
              <a:t>Shows</a:t>
            </a:r>
          </a:p>
          <a:p>
            <a:pPr>
              <a:lnSpc>
                <a:spcPct val="90000"/>
              </a:lnSpc>
            </a:pPr>
            <a:r>
              <a:rPr lang="en-GB" sz="2880" dirty="0" smtClean="0"/>
              <a:t>Mortgage Brokers</a:t>
            </a:r>
          </a:p>
          <a:p>
            <a:pPr>
              <a:lnSpc>
                <a:spcPct val="90000"/>
              </a:lnSpc>
            </a:pPr>
            <a:r>
              <a:rPr lang="en-GB" sz="2880" dirty="0" smtClean="0"/>
              <a:t>Masons</a:t>
            </a:r>
          </a:p>
          <a:p>
            <a:pPr>
              <a:lnSpc>
                <a:spcPct val="90000"/>
              </a:lnSpc>
            </a:pPr>
            <a:r>
              <a:rPr lang="en-GB" sz="2880" dirty="0" smtClean="0"/>
              <a:t>Architects</a:t>
            </a:r>
          </a:p>
          <a:p>
            <a:pPr>
              <a:lnSpc>
                <a:spcPct val="90000"/>
              </a:lnSpc>
            </a:pPr>
            <a:r>
              <a:rPr lang="en-GB" sz="2880" dirty="0" smtClean="0"/>
              <a:t>Landscapers</a:t>
            </a:r>
            <a:endParaRPr lang="en-GB" sz="2880" dirty="0"/>
          </a:p>
          <a:p>
            <a:pPr>
              <a:lnSpc>
                <a:spcPct val="90000"/>
              </a:lnSpc>
            </a:pPr>
            <a:endParaRPr lang="en-GB" sz="2880" dirty="0"/>
          </a:p>
          <a:p>
            <a:pPr>
              <a:lnSpc>
                <a:spcPct val="90000"/>
              </a:lnSpc>
            </a:pPr>
            <a:endParaRPr lang="en-GB" sz="2880" dirty="0"/>
          </a:p>
          <a:p>
            <a:pPr>
              <a:lnSpc>
                <a:spcPct val="90000"/>
              </a:lnSpc>
            </a:pPr>
            <a:endParaRPr lang="en-US" sz="2880" dirty="0"/>
          </a:p>
          <a:p>
            <a:pPr>
              <a:lnSpc>
                <a:spcPct val="90000"/>
              </a:lnSpc>
            </a:pPr>
            <a:endParaRPr lang="en-US" sz="2880" dirty="0"/>
          </a:p>
        </p:txBody>
      </p:sp>
      <p:sp>
        <p:nvSpPr>
          <p:cNvPr id="12288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2880" dirty="0"/>
              <a:t>Government Departments</a:t>
            </a:r>
          </a:p>
          <a:p>
            <a:pPr>
              <a:lnSpc>
                <a:spcPct val="90000"/>
              </a:lnSpc>
            </a:pPr>
            <a:r>
              <a:rPr lang="en-GB" sz="2880" dirty="0" smtClean="0"/>
              <a:t>Industry </a:t>
            </a:r>
            <a:r>
              <a:rPr lang="en-GB" sz="2880" dirty="0"/>
              <a:t>Magazines</a:t>
            </a:r>
          </a:p>
          <a:p>
            <a:pPr>
              <a:lnSpc>
                <a:spcPct val="90000"/>
              </a:lnSpc>
            </a:pPr>
            <a:r>
              <a:rPr lang="en-GB" sz="2880" dirty="0"/>
              <a:t>Existing Clients (Happy)</a:t>
            </a:r>
          </a:p>
          <a:p>
            <a:pPr>
              <a:lnSpc>
                <a:spcPct val="90000"/>
              </a:lnSpc>
            </a:pPr>
            <a:r>
              <a:rPr lang="en-GB" sz="2880" dirty="0"/>
              <a:t>Trade Publication</a:t>
            </a:r>
            <a:r>
              <a:rPr lang="en-US" sz="2880" dirty="0"/>
              <a:t>s / sites</a:t>
            </a:r>
          </a:p>
          <a:p>
            <a:pPr>
              <a:lnSpc>
                <a:spcPct val="90000"/>
              </a:lnSpc>
            </a:pPr>
            <a:r>
              <a:rPr lang="en-US" sz="2880" dirty="0" smtClean="0"/>
              <a:t>Bankers</a:t>
            </a:r>
          </a:p>
          <a:p>
            <a:pPr>
              <a:lnSpc>
                <a:spcPct val="90000"/>
              </a:lnSpc>
            </a:pPr>
            <a:r>
              <a:rPr lang="en-US" sz="2880" dirty="0" smtClean="0"/>
              <a:t>Realtors</a:t>
            </a:r>
          </a:p>
          <a:p>
            <a:pPr>
              <a:lnSpc>
                <a:spcPct val="90000"/>
              </a:lnSpc>
            </a:pPr>
            <a:r>
              <a:rPr lang="en-US" sz="2880" dirty="0" smtClean="0"/>
              <a:t>Who else?</a:t>
            </a:r>
          </a:p>
          <a:p>
            <a:pPr>
              <a:lnSpc>
                <a:spcPct val="90000"/>
              </a:lnSpc>
            </a:pPr>
            <a:r>
              <a:rPr lang="en-US" sz="2880" dirty="0" smtClean="0"/>
              <a:t>Immigration consultants</a:t>
            </a:r>
            <a:endParaRPr lang="en-GB" sz="2880" dirty="0"/>
          </a:p>
        </p:txBody>
      </p:sp>
    </p:spTree>
    <p:extLst>
      <p:ext uri="{BB962C8B-B14F-4D97-AF65-F5344CB8AC3E}">
        <p14:creationId xmlns:p14="http://schemas.microsoft.com/office/powerpoint/2010/main" val="2700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Internet - Prospecting and Networking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LinkedIn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Blog Commenters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Press </a:t>
            </a:r>
            <a:r>
              <a:rPr lang="en-US" dirty="0"/>
              <a:t>Releases</a:t>
            </a:r>
          </a:p>
          <a:p>
            <a:pPr>
              <a:lnSpc>
                <a:spcPct val="90000"/>
              </a:lnSpc>
            </a:pPr>
            <a:r>
              <a:rPr lang="en-US" dirty="0"/>
              <a:t>Industry Portals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Facebook</a:t>
            </a:r>
          </a:p>
          <a:p>
            <a:pPr>
              <a:lnSpc>
                <a:spcPct val="90000"/>
              </a:lnSpc>
            </a:pPr>
            <a:r>
              <a:rPr lang="en-US" dirty="0" err="1" smtClean="0"/>
              <a:t>Instagran</a:t>
            </a:r>
            <a:endParaRPr lang="en-US" dirty="0" smtClean="0"/>
          </a:p>
        </p:txBody>
      </p:sp>
      <p:sp>
        <p:nvSpPr>
          <p:cNvPr id="12698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Google Alerts</a:t>
            </a:r>
          </a:p>
          <a:p>
            <a:r>
              <a:rPr lang="en-US" dirty="0"/>
              <a:t>Twitter</a:t>
            </a:r>
          </a:p>
          <a:p>
            <a:r>
              <a:rPr lang="en-US" dirty="0" err="1"/>
              <a:t>Meetup.com</a:t>
            </a:r>
            <a:endParaRPr lang="en-US" dirty="0"/>
          </a:p>
          <a:p>
            <a:r>
              <a:rPr lang="en-US" dirty="0" smtClean="0"/>
              <a:t>Chamber </a:t>
            </a:r>
            <a:r>
              <a:rPr lang="en-US" dirty="0"/>
              <a:t>and Association directories</a:t>
            </a:r>
          </a:p>
          <a:p>
            <a:r>
              <a:rPr lang="en-US" dirty="0"/>
              <a:t>Other social networking sites…</a:t>
            </a:r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11563351" y="3903664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144874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75" y="336373"/>
            <a:ext cx="5507382" cy="58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9075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Sales Process ROI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9384" y="1628801"/>
            <a:ext cx="10553075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267" dirty="0"/>
              <a:t>“We discovered that sales forces were most effective at managing their sales pipelines if they had invested time in defining a credible, formalized sales process. </a:t>
            </a:r>
          </a:p>
          <a:p>
            <a:pPr marL="0" indent="0">
              <a:buNone/>
            </a:pPr>
            <a:endParaRPr lang="en-US" sz="4267" dirty="0"/>
          </a:p>
          <a:p>
            <a:pPr marL="0" indent="0">
              <a:buNone/>
            </a:pPr>
            <a:r>
              <a:rPr lang="en-US" sz="4267" dirty="0"/>
              <a:t>In fact, there was an 18% difference in revenue growth between companies that defined a formal sales process and companies that didn’t.” </a:t>
            </a:r>
          </a:p>
          <a:p>
            <a:pPr marL="0" indent="0">
              <a:buNone/>
            </a:pPr>
            <a:r>
              <a:rPr lang="en-US" sz="2000" dirty="0"/>
              <a:t>– Harvard Business Review (Jason Jordan Jan 21 2015)</a:t>
            </a:r>
          </a:p>
        </p:txBody>
      </p:sp>
    </p:spTree>
    <p:extLst>
      <p:ext uri="{BB962C8B-B14F-4D97-AF65-F5344CB8AC3E}">
        <p14:creationId xmlns:p14="http://schemas.microsoft.com/office/powerpoint/2010/main" val="16293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73" y="411480"/>
            <a:ext cx="6038998" cy="1028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Steve </a:t>
            </a:r>
            <a:r>
              <a:rPr lang="en-US" dirty="0" err="1" smtClean="0"/>
              <a:t>Behrische’s</a:t>
            </a:r>
            <a:r>
              <a:rPr lang="en-US" dirty="0" smtClean="0"/>
              <a:t> Social Graph</a:t>
            </a:r>
            <a:endParaRPr lang="en-US" dirty="0"/>
          </a:p>
        </p:txBody>
      </p:sp>
      <p:pic>
        <p:nvPicPr>
          <p:cNvPr id="3" name="Picture 2" descr="Screen Shot 2015-04-30 at 2.55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19" y="510540"/>
            <a:ext cx="4573901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017" y="1873495"/>
            <a:ext cx="3789710" cy="37897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3004" y="5804132"/>
            <a:ext cx="3254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</a:rPr>
              <a:t>onressystems.com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45651"/>
            <a:ext cx="11381592" cy="516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35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5" y="316723"/>
            <a:ext cx="9411929" cy="632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17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6174"/>
            <a:ext cx="11164530" cy="566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61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11749">
            <a:off x="6375227" y="4850815"/>
            <a:ext cx="2143792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40" b="1" dirty="0"/>
              <a:t>Social</a:t>
            </a:r>
          </a:p>
          <a:p>
            <a:pPr algn="ctr"/>
            <a:r>
              <a:rPr lang="en-US" sz="3840" b="1" dirty="0"/>
              <a:t>Proximity</a:t>
            </a:r>
          </a:p>
        </p:txBody>
      </p:sp>
    </p:spTree>
    <p:extLst>
      <p:ext uri="{BB962C8B-B14F-4D97-AF65-F5344CB8AC3E}">
        <p14:creationId xmlns:p14="http://schemas.microsoft.com/office/powerpoint/2010/main" val="41473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4" y="659580"/>
            <a:ext cx="11278081" cy="54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39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My Funnel Sources Q1</a:t>
            </a:r>
            <a:endParaRPr lang="en-US" dirty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160" dirty="0"/>
              <a:t>Board of Trade/Chamber of Commerce, Distinguished Speaker Events, Luncheons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Guest Speaking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UBC Events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Terminal City Club, Marine Clubs, Rowing Club etc.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Business Coaches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CRM Partnerships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Lunch with my network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Social Engagement Online</a:t>
            </a:r>
          </a:p>
          <a:p>
            <a:pPr>
              <a:lnSpc>
                <a:spcPct val="90000"/>
              </a:lnSpc>
            </a:pPr>
            <a:endParaRPr lang="en-US" sz="2160" dirty="0"/>
          </a:p>
          <a:p>
            <a:pPr>
              <a:lnSpc>
                <a:spcPct val="90000"/>
              </a:lnSpc>
            </a:pPr>
            <a:endParaRPr lang="en-US" sz="2160" dirty="0"/>
          </a:p>
        </p:txBody>
      </p:sp>
      <p:sp>
        <p:nvSpPr>
          <p:cNvPr id="12595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160" dirty="0"/>
              <a:t>BIA</a:t>
            </a:r>
            <a:r>
              <a:rPr lang="ja-JP" altLang="en-US" sz="2160" dirty="0">
                <a:latin typeface="Arial"/>
              </a:rPr>
              <a:t>’</a:t>
            </a:r>
            <a:r>
              <a:rPr lang="en-US" sz="2160" dirty="0"/>
              <a:t>s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Local MLA/MP Events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BCTIA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Scotch and Craft Beer and Wine Festivals (my favorite)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Volunteer for A category charity or community events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Shane’s VIP mixer</a:t>
            </a:r>
          </a:p>
          <a:p>
            <a:pPr>
              <a:lnSpc>
                <a:spcPct val="90000"/>
              </a:lnSpc>
            </a:pPr>
            <a:r>
              <a:rPr lang="en-US" sz="2160" dirty="0"/>
              <a:t>Sales </a:t>
            </a:r>
            <a:r>
              <a:rPr lang="en-US" sz="2160" dirty="0" smtClean="0"/>
              <a:t>Performance Forum</a:t>
            </a:r>
            <a:endParaRPr lang="en-US" sz="2160" dirty="0"/>
          </a:p>
          <a:p>
            <a:pPr>
              <a:lnSpc>
                <a:spcPct val="90000"/>
              </a:lnSpc>
            </a:pPr>
            <a:r>
              <a:rPr lang="en-US" sz="2160" dirty="0" err="1" smtClean="0"/>
              <a:t>Shapr</a:t>
            </a:r>
            <a:endParaRPr lang="en-US" sz="2160" dirty="0"/>
          </a:p>
          <a:p>
            <a:pPr>
              <a:lnSpc>
                <a:spcPct val="90000"/>
              </a:lnSpc>
            </a:pPr>
            <a:r>
              <a:rPr lang="en-US" sz="2160" dirty="0"/>
              <a:t>LinkedIn leads daily</a:t>
            </a:r>
          </a:p>
          <a:p>
            <a:pPr>
              <a:lnSpc>
                <a:spcPct val="90000"/>
              </a:lnSpc>
            </a:pPr>
            <a:endParaRPr lang="en-US" sz="2160" dirty="0"/>
          </a:p>
          <a:p>
            <a:pPr>
              <a:lnSpc>
                <a:spcPct val="90000"/>
              </a:lnSpc>
            </a:pPr>
            <a:endParaRPr lang="en-US" sz="2160" dirty="0"/>
          </a:p>
          <a:p>
            <a:pPr>
              <a:lnSpc>
                <a:spcPct val="90000"/>
              </a:lnSpc>
            </a:pPr>
            <a:endParaRPr lang="en-US" sz="2160" dirty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7001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Nurtured Leads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/>
              <a:t>“</a:t>
            </a:r>
            <a:r>
              <a:rPr lang="en-US" dirty="0"/>
              <a:t>Nurtured leads make 47% larger purchases than non-nurtured leads.” </a:t>
            </a:r>
          </a:p>
          <a:p>
            <a:pPr marL="0" indent="0" algn="ctr">
              <a:buNone/>
            </a:pPr>
            <a:r>
              <a:rPr lang="en-US" sz="2000" dirty="0"/>
              <a:t>– </a:t>
            </a:r>
            <a:r>
              <a:rPr lang="en-US" sz="2000" dirty="0" err="1"/>
              <a:t>Annuitas</a:t>
            </a:r>
            <a:r>
              <a:rPr lang="en-US" sz="2000" dirty="0"/>
              <a:t> </a:t>
            </a:r>
            <a:r>
              <a:rPr lang="en-US" sz="2000" dirty="0" smtClean="0"/>
              <a:t>Group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According to Forrester Research, companies that excel at lead nurturing generate 50% more sales leads at 33% lower cost per lead. </a:t>
            </a:r>
            <a:endParaRPr lang="en-US" dirty="0" smtClean="0"/>
          </a:p>
          <a:p>
            <a:pPr marL="0" indent="0" algn="ctr">
              <a:buNone/>
            </a:pPr>
            <a:r>
              <a:rPr lang="en-US" sz="2000" dirty="0" smtClean="0"/>
              <a:t>- </a:t>
            </a:r>
            <a:r>
              <a:rPr lang="en-US" sz="2000" dirty="0" err="1" smtClean="0"/>
              <a:t>DemandGen</a:t>
            </a:r>
            <a:r>
              <a:rPr lang="en-US" sz="2000" dirty="0" smtClean="0"/>
              <a:t> </a:t>
            </a:r>
            <a:r>
              <a:rPr lang="en-US" sz="2000" dirty="0"/>
              <a:t>Report</a:t>
            </a:r>
          </a:p>
          <a:p>
            <a:pPr marL="0" indent="0" algn="ctr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52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3311"/>
            <a:ext cx="10515600" cy="3506915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“80 </a:t>
            </a:r>
            <a:r>
              <a:rPr lang="en-US" dirty="0"/>
              <a:t>percent of prospects that don’t make the grade today will go on to buy from someone within the next 24 months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SiriusDecisons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In-person meeting</a:t>
            </a:r>
          </a:p>
          <a:p>
            <a:r>
              <a:rPr lang="en-US" dirty="0" smtClean="0"/>
              <a:t>Social Get-together</a:t>
            </a:r>
          </a:p>
          <a:p>
            <a:r>
              <a:rPr lang="en-US" dirty="0" smtClean="0"/>
              <a:t>Phone Call</a:t>
            </a:r>
          </a:p>
          <a:p>
            <a:r>
              <a:rPr lang="en-US" dirty="0" smtClean="0"/>
              <a:t>Lunch / Dinner </a:t>
            </a:r>
          </a:p>
          <a:p>
            <a:r>
              <a:rPr lang="en-US" dirty="0" smtClean="0"/>
              <a:t>Coffee</a:t>
            </a:r>
          </a:p>
          <a:p>
            <a:r>
              <a:rPr lang="en-US" dirty="0" smtClean="0"/>
              <a:t>Handwritten cards</a:t>
            </a:r>
          </a:p>
          <a:p>
            <a:r>
              <a:rPr lang="en-US" dirty="0" smtClean="0"/>
              <a:t>Networking event</a:t>
            </a:r>
          </a:p>
          <a:p>
            <a:r>
              <a:rPr lang="en-US" dirty="0" smtClean="0"/>
              <a:t>Conference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Personal email</a:t>
            </a:r>
          </a:p>
          <a:p>
            <a:r>
              <a:rPr lang="en-US" dirty="0" smtClean="0"/>
              <a:t>Hangouts </a:t>
            </a:r>
            <a:r>
              <a:rPr lang="en-US" dirty="0"/>
              <a:t>/ Skype</a:t>
            </a:r>
          </a:p>
          <a:p>
            <a:r>
              <a:rPr lang="en-US" dirty="0"/>
              <a:t>Text</a:t>
            </a:r>
          </a:p>
          <a:p>
            <a:r>
              <a:rPr lang="en-US" dirty="0"/>
              <a:t>Team member </a:t>
            </a:r>
            <a:r>
              <a:rPr lang="en-US" dirty="0" smtClean="0"/>
              <a:t>contact</a:t>
            </a:r>
          </a:p>
          <a:p>
            <a:r>
              <a:rPr lang="en-US" dirty="0" smtClean="0"/>
              <a:t>Swag / gifts</a:t>
            </a:r>
          </a:p>
          <a:p>
            <a:r>
              <a:rPr lang="en-US" dirty="0" smtClean="0"/>
              <a:t>Business intelligence</a:t>
            </a:r>
          </a:p>
          <a:p>
            <a:r>
              <a:rPr lang="en-US" dirty="0" smtClean="0"/>
              <a:t>Tradeshows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9938"/>
            <a:ext cx="10515600" cy="1325563"/>
          </a:xfrm>
        </p:spPr>
        <p:txBody>
          <a:bodyPr/>
          <a:lstStyle/>
          <a:p>
            <a:r>
              <a:rPr lang="en-US" dirty="0" smtClean="0"/>
              <a:t>3 Sales Process Success Indicators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70894"/>
            <a:ext cx="10515600" cy="3450912"/>
          </a:xfrm>
        </p:spPr>
        <p:txBody>
          <a:bodyPr>
            <a:normAutofit/>
          </a:bodyPr>
          <a:lstStyle/>
          <a:p>
            <a:pPr marL="990575" indent="-990575">
              <a:buFont typeface="+mj-lt"/>
              <a:buAutoNum type="arabicPeriod"/>
            </a:pPr>
            <a:endParaRPr lang="en-US" dirty="0" smtClean="0"/>
          </a:p>
          <a:p>
            <a:pPr marL="990575" indent="-990575">
              <a:buFont typeface="+mj-lt"/>
              <a:buAutoNum type="arabicPeriod"/>
            </a:pPr>
            <a:r>
              <a:rPr lang="en-US" dirty="0" smtClean="0"/>
              <a:t>Quality and consistency of lead flow</a:t>
            </a:r>
          </a:p>
          <a:p>
            <a:pPr marL="990575" indent="-990575">
              <a:buFont typeface="+mj-lt"/>
              <a:buAutoNum type="arabicPeriod"/>
            </a:pPr>
            <a:r>
              <a:rPr lang="en-US" dirty="0" smtClean="0"/>
              <a:t>Quality and depth of conversations</a:t>
            </a:r>
          </a:p>
          <a:p>
            <a:pPr marL="990575" indent="-990575">
              <a:buFont typeface="+mj-lt"/>
              <a:buAutoNum type="arabicPeriod"/>
            </a:pPr>
            <a:r>
              <a:rPr lang="en-US" dirty="0" smtClean="0"/>
              <a:t>Quality and tenacity of follow-up</a:t>
            </a:r>
          </a:p>
        </p:txBody>
      </p:sp>
    </p:spTree>
    <p:extLst>
      <p:ext uri="{BB962C8B-B14F-4D97-AF65-F5344CB8AC3E}">
        <p14:creationId xmlns:p14="http://schemas.microsoft.com/office/powerpoint/2010/main" val="5523660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Social/Digital Touches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Twitter interaction / question</a:t>
            </a:r>
          </a:p>
          <a:p>
            <a:r>
              <a:rPr lang="en-US" dirty="0" smtClean="0"/>
              <a:t>LinkedIn connection, comment, like, message</a:t>
            </a:r>
          </a:p>
          <a:p>
            <a:r>
              <a:rPr lang="en-US" dirty="0" smtClean="0"/>
              <a:t>Facebook like, comment, message</a:t>
            </a:r>
          </a:p>
          <a:p>
            <a:r>
              <a:rPr lang="en-US" dirty="0" smtClean="0"/>
              <a:t>Forward relevant blog</a:t>
            </a:r>
          </a:p>
          <a:p>
            <a:r>
              <a:rPr lang="en-US" dirty="0" smtClean="0"/>
              <a:t>Whitepaper / Case studies</a:t>
            </a:r>
          </a:p>
          <a:p>
            <a:r>
              <a:rPr lang="en-US" dirty="0" smtClean="0"/>
              <a:t>Sharing their content</a:t>
            </a:r>
          </a:p>
          <a:p>
            <a:r>
              <a:rPr lang="en-US" dirty="0" smtClean="0"/>
              <a:t>Email / newsletter</a:t>
            </a:r>
          </a:p>
          <a:p>
            <a:r>
              <a:rPr lang="en-US" dirty="0" smtClean="0"/>
              <a:t>Video message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1" b="317"/>
          <a:stretch/>
        </p:blipFill>
        <p:spPr>
          <a:xfrm>
            <a:off x="0" y="0"/>
            <a:ext cx="12192000" cy="6836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543" y="2643868"/>
            <a:ext cx="4009571" cy="1325563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“I’ve heard many people talk their way out of a sale but I have heard very few listen their way out of a sale.”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2411639"/>
            <a:ext cx="10276114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Most people don’t listen</a:t>
            </a:r>
            <a:r>
              <a:rPr lang="en-US" sz="6000" smtClean="0"/>
              <a:t>, </a:t>
            </a:r>
            <a:br>
              <a:rPr lang="en-US" sz="6000" smtClean="0"/>
            </a:br>
            <a:r>
              <a:rPr lang="en-US" sz="6000" smtClean="0"/>
              <a:t>they </a:t>
            </a:r>
            <a:r>
              <a:rPr lang="en-US" sz="6000" dirty="0" smtClean="0"/>
              <a:t>just </a:t>
            </a:r>
            <a:r>
              <a:rPr lang="en-US" sz="6000" smtClean="0"/>
              <a:t>wait </a:t>
            </a:r>
            <a:br>
              <a:rPr lang="en-US" sz="6000" smtClean="0"/>
            </a:br>
            <a:r>
              <a:rPr lang="en-US" sz="6000" smtClean="0"/>
              <a:t>for </a:t>
            </a:r>
            <a:r>
              <a:rPr lang="en-US" sz="6000" dirty="0" smtClean="0"/>
              <a:t>their turn to talk.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0116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45" t="7788" r="145" b="8270"/>
          <a:stretch/>
        </p:blipFill>
        <p:spPr>
          <a:xfrm>
            <a:off x="-62845" y="0"/>
            <a:ext cx="122548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953" y="2748633"/>
            <a:ext cx="5756031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70/30 Selling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62" y="0"/>
            <a:ext cx="1220056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85112" y="231113"/>
            <a:ext cx="5268685" cy="6330107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6327" y="540477"/>
            <a:ext cx="4706257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Needs Analysis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2098" y="2097153"/>
            <a:ext cx="4430486" cy="4351338"/>
          </a:xfrm>
        </p:spPr>
        <p:txBody>
          <a:bodyPr/>
          <a:lstStyle/>
          <a:p>
            <a:r>
              <a:rPr lang="en-US" sz="3600" dirty="0" smtClean="0">
                <a:solidFill>
                  <a:sysClr val="windowText" lastClr="000000"/>
                </a:solidFill>
              </a:rPr>
              <a:t>Forces you to listen</a:t>
            </a:r>
          </a:p>
          <a:p>
            <a:r>
              <a:rPr lang="en-US" sz="3600" dirty="0" smtClean="0">
                <a:solidFill>
                  <a:sysClr val="windowText" lastClr="000000"/>
                </a:solidFill>
              </a:rPr>
              <a:t>Shows real interest</a:t>
            </a:r>
          </a:p>
          <a:p>
            <a:r>
              <a:rPr lang="en-US" sz="3600" dirty="0">
                <a:solidFill>
                  <a:sysClr val="windowText" lastClr="000000"/>
                </a:solidFill>
              </a:rPr>
              <a:t>N</a:t>
            </a:r>
            <a:r>
              <a:rPr lang="en-US" sz="3600" dirty="0" smtClean="0">
                <a:solidFill>
                  <a:sysClr val="windowText" lastClr="000000"/>
                </a:solidFill>
              </a:rPr>
              <a:t>othing is missed</a:t>
            </a:r>
          </a:p>
          <a:p>
            <a:r>
              <a:rPr lang="en-US" sz="3600" dirty="0" smtClean="0">
                <a:solidFill>
                  <a:sysClr val="windowText" lastClr="000000"/>
                </a:solidFill>
              </a:rPr>
              <a:t>Is a record</a:t>
            </a:r>
          </a:p>
          <a:p>
            <a:r>
              <a:rPr lang="en-US" sz="3600" dirty="0" smtClean="0">
                <a:solidFill>
                  <a:sysClr val="windowText" lastClr="000000"/>
                </a:solidFill>
              </a:rPr>
              <a:t>Free education</a:t>
            </a:r>
          </a:p>
          <a:p>
            <a:r>
              <a:rPr lang="en-US" sz="3600" dirty="0" smtClean="0">
                <a:solidFill>
                  <a:sysClr val="windowText" lastClr="000000"/>
                </a:solidFill>
              </a:rPr>
              <a:t>Leads the customer</a:t>
            </a:r>
          </a:p>
          <a:p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8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1912</TotalTime>
  <Words>1230</Words>
  <Application>Microsoft Macintosh PowerPoint</Application>
  <PresentationFormat>Widescreen</PresentationFormat>
  <Paragraphs>268</Paragraphs>
  <Slides>50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Calibri</vt:lpstr>
      <vt:lpstr>headline-semi-bold</vt:lpstr>
      <vt:lpstr>Helvetica Neue</vt:lpstr>
      <vt:lpstr>Helvetica Neue Bold Condensed</vt:lpstr>
      <vt:lpstr>Helvetica Neue Condensed</vt:lpstr>
      <vt:lpstr>Helvetica Neue Light</vt:lpstr>
      <vt:lpstr>Arial</vt:lpstr>
      <vt:lpstr>Office Theme</vt:lpstr>
      <vt:lpstr>PowerPoint Presentation</vt:lpstr>
      <vt:lpstr>“Selling…</vt:lpstr>
      <vt:lpstr>PowerPoint Presentation</vt:lpstr>
      <vt:lpstr>Sales Process ROI</vt:lpstr>
      <vt:lpstr>3 Sales Process Success Indicators</vt:lpstr>
      <vt:lpstr>“I’ve heard many people talk their way out of a sale but I have heard very few listen their way out of a sale.”</vt:lpstr>
      <vt:lpstr>Most people don’t listen,  they just wait  for their turn to talk.</vt:lpstr>
      <vt:lpstr>70/30 Selling</vt:lpstr>
      <vt:lpstr>Needs Analysis</vt:lpstr>
      <vt:lpstr>Would it help to know the clients’:</vt:lpstr>
      <vt:lpstr>20 % of your questions provide vital information,  80% build rapport and lead the customer.</vt:lpstr>
      <vt:lpstr>PowerPoint Presentation</vt:lpstr>
      <vt:lpstr>3 Rules</vt:lpstr>
      <vt:lpstr>Effectiveness Levels of the Various Aspects of Communication</vt:lpstr>
      <vt:lpstr>Mirroring</vt:lpstr>
      <vt:lpstr>Ways We Can Mirror for Improved Rapport</vt:lpstr>
      <vt:lpstr>PowerPoint Presentation</vt:lpstr>
      <vt:lpstr>PowerPoint Presentation</vt:lpstr>
      <vt:lpstr>PowerPoint Presentation</vt:lpstr>
      <vt:lpstr>Fake it to you make it  Model it until you become it</vt:lpstr>
      <vt:lpstr>Building Bridges  - Building Rapport</vt:lpstr>
      <vt:lpstr>Building Bridges – Building Rapport</vt:lpstr>
      <vt:lpstr>Varied Questions Create Contrast</vt:lpstr>
      <vt:lpstr>Open Questions</vt:lpstr>
      <vt:lpstr>Closed questions</vt:lpstr>
      <vt:lpstr>Leading questions</vt:lpstr>
      <vt:lpstr>Requests</vt:lpstr>
      <vt:lpstr>3 Vital Questions</vt:lpstr>
      <vt:lpstr>Passive Phrases</vt:lpstr>
      <vt:lpstr>Proactive Phrases</vt:lpstr>
      <vt:lpstr>Design your own needs analysis</vt:lpstr>
      <vt:lpstr>Prospecting</vt:lpstr>
      <vt:lpstr>Prospecting is a…</vt:lpstr>
      <vt:lpstr>CCIC</vt:lpstr>
      <vt:lpstr>Network Prospecting</vt:lpstr>
      <vt:lpstr>Investigative Prospecting Sources</vt:lpstr>
      <vt:lpstr>Lead &amp; Referral Sources</vt:lpstr>
      <vt:lpstr>Internet - Prospecting and Networking</vt:lpstr>
      <vt:lpstr>PowerPoint Presentation</vt:lpstr>
      <vt:lpstr>Steve Behrische’s Social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Funnel Sources Q1</vt:lpstr>
      <vt:lpstr>Nurtured Leads</vt:lpstr>
      <vt:lpstr>PowerPoint Presentation</vt:lpstr>
      <vt:lpstr>Touches</vt:lpstr>
      <vt:lpstr>Social/Digital Touches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Gibson</dc:creator>
  <cp:lastModifiedBy>Shane Gibson</cp:lastModifiedBy>
  <cp:revision>71</cp:revision>
  <dcterms:created xsi:type="dcterms:W3CDTF">2016-01-14T04:12:12Z</dcterms:created>
  <dcterms:modified xsi:type="dcterms:W3CDTF">2017-11-04T22:13:27Z</dcterms:modified>
</cp:coreProperties>
</file>